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Robot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a04087803b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a04087803b_0_1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a04087803b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2a04087803b_0_3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a04087803b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a04087803b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a04087803b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a04087803b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04087803b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a04087803b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a04087803b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a04087803b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a04437632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a04437632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04087803b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a04087803b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a04087803b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a04087803b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a04087803b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a04087803b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/>
        </p:nvSpPr>
        <p:spPr>
          <a:xfrm>
            <a:off x="691754" y="86916"/>
            <a:ext cx="62685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300"/>
              <a:buFont typeface="Times New Roman"/>
              <a:buNone/>
            </a:pPr>
            <a:r>
              <a:rPr b="1" i="0" lang="en" sz="3300" u="none" cap="small" strike="noStrike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i="0" sz="3000" u="none" cap="small" strike="noStrike">
              <a:solidFill>
                <a:srgbClr val="1F386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C:\Users\OM\Downloads\naac-sticker.png" id="62" name="Google Shape;62;p14"/>
          <p:cNvPicPr preferRelativeResize="0"/>
          <p:nvPr/>
        </p:nvPicPr>
        <p:blipFill rotWithShape="1">
          <a:blip r:embed="rId2">
            <a:alphaModFix/>
          </a:blip>
          <a:srcRect b="23809" l="0" r="0" t="0"/>
          <a:stretch/>
        </p:blipFill>
        <p:spPr>
          <a:xfrm>
            <a:off x="7246961" y="30709"/>
            <a:ext cx="1886802" cy="511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628650" y="273844"/>
            <a:ext cx="6618300" cy="9942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6" name="Google Shape;76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628650" y="273844"/>
            <a:ext cx="6618300" cy="9942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5" name="Google Shape;95;p2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7" name="Google Shape;97;p2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628650" y="273844"/>
            <a:ext cx="6618300" cy="9942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3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13" name="Google Shape;113;p23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4" name="Google Shape;114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4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24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1" name="Google Shape;121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628650" y="273844"/>
            <a:ext cx="6618300" cy="9942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7" name="Google Shape;127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6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1_Титульный слайд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/>
          <p:nvPr/>
        </p:nvSpPr>
        <p:spPr>
          <a:xfrm>
            <a:off x="-14287" y="1428750"/>
            <a:ext cx="9158400" cy="37149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7"/>
          <p:cNvSpPr/>
          <p:nvPr/>
        </p:nvSpPr>
        <p:spPr>
          <a:xfrm>
            <a:off x="-14287" y="0"/>
            <a:ext cx="9158288" cy="3328988"/>
          </a:xfrm>
          <a:custGeom>
            <a:rect b="b" l="l" r="r" t="t"/>
            <a:pathLst>
              <a:path extrusionOk="0" h="4438650" w="12211050">
                <a:moveTo>
                  <a:pt x="19050" y="0"/>
                </a:moveTo>
                <a:lnTo>
                  <a:pt x="12211050" y="0"/>
                </a:lnTo>
                <a:lnTo>
                  <a:pt x="12211050" y="4438650"/>
                </a:lnTo>
                <a:lnTo>
                  <a:pt x="0" y="3219450"/>
                </a:lnTo>
                <a:lnTo>
                  <a:pt x="19050" y="0"/>
                </a:lnTo>
                <a:close/>
              </a:path>
            </a:pathLst>
          </a:custGeom>
          <a:solidFill>
            <a:srgbClr val="17161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7"/>
          <p:cNvSpPr/>
          <p:nvPr/>
        </p:nvSpPr>
        <p:spPr>
          <a:xfrm>
            <a:off x="814388" y="757238"/>
            <a:ext cx="7515300" cy="392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7"/>
          <p:cNvSpPr/>
          <p:nvPr>
            <p:ph idx="2" type="pic"/>
          </p:nvPr>
        </p:nvSpPr>
        <p:spPr>
          <a:xfrm>
            <a:off x="1385888" y="2114550"/>
            <a:ext cx="6372300" cy="21003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6618300" cy="9942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1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 cap="flat" cmpd="sng" w="9525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C:\Users\OM\Downloads\naac-sticker.png" id="56" name="Google Shape;56;p13"/>
          <p:cNvPicPr preferRelativeResize="0"/>
          <p:nvPr/>
        </p:nvPicPr>
        <p:blipFill rotWithShape="1">
          <a:blip r:embed="rId2">
            <a:alphaModFix/>
          </a:blip>
          <a:srcRect b="23809" l="0" r="0" t="0"/>
          <a:stretch/>
        </p:blipFill>
        <p:spPr>
          <a:xfrm>
            <a:off x="7246961" y="30709"/>
            <a:ext cx="1886802" cy="51179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8.png"/><Relationship Id="rId7" Type="http://schemas.openxmlformats.org/officeDocument/2006/relationships/image" Target="../media/image5.pn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/>
        </p:nvSpPr>
        <p:spPr>
          <a:xfrm>
            <a:off x="6572250" y="48815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28"/>
          <p:cNvSpPr/>
          <p:nvPr/>
        </p:nvSpPr>
        <p:spPr>
          <a:xfrm flipH="1" rot="10800000">
            <a:off x="7130654" y="4455385"/>
            <a:ext cx="968100" cy="867900"/>
          </a:xfrm>
          <a:prstGeom prst="rtTriangle">
            <a:avLst/>
          </a:prstGeom>
          <a:solidFill>
            <a:srgbClr val="F2F2F2">
              <a:alpha val="1686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28"/>
          <p:cNvSpPr/>
          <p:nvPr/>
        </p:nvSpPr>
        <p:spPr>
          <a:xfrm rot="10800000">
            <a:off x="147656" y="3814"/>
            <a:ext cx="2526139" cy="3170392"/>
          </a:xfrm>
          <a:custGeom>
            <a:rect b="b" l="l" r="r" t="t"/>
            <a:pathLst>
              <a:path extrusionOk="0" h="3718935" w="3080657">
                <a:moveTo>
                  <a:pt x="0" y="3718935"/>
                </a:moveTo>
                <a:lnTo>
                  <a:pt x="3066149" y="0"/>
                </a:lnTo>
                <a:lnTo>
                  <a:pt x="3080657" y="2171700"/>
                </a:lnTo>
                <a:lnTo>
                  <a:pt x="1900458" y="3718935"/>
                </a:lnTo>
                <a:lnTo>
                  <a:pt x="0" y="3718935"/>
                </a:lnTo>
                <a:close/>
              </a:path>
            </a:pathLst>
          </a:custGeom>
          <a:solidFill>
            <a:schemeClr val="lt1">
              <a:alpha val="1686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28"/>
          <p:cNvSpPr txBox="1"/>
          <p:nvPr>
            <p:ph idx="4294967295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900" u="none" cap="none" strike="noStrike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141335" y="780382"/>
            <a:ext cx="8802000" cy="33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UNIVERSITY INSTITUTE OF COMPUTING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Master of Computer Applications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Minor Project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22CAR-707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22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Kann: </a:t>
            </a:r>
            <a:r>
              <a:rPr b="1" lang="en" sz="22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Connecting</a:t>
            </a:r>
            <a:r>
              <a:rPr b="1" lang="en" sz="22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Restaurants And Hungry Souls</a:t>
            </a:r>
            <a:endParaRPr b="1"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100"/>
          </a:p>
          <a:p>
            <a:pPr indent="0" lvl="0" marL="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28"/>
          <p:cNvSpPr txBox="1"/>
          <p:nvPr/>
        </p:nvSpPr>
        <p:spPr>
          <a:xfrm>
            <a:off x="260937" y="4453423"/>
            <a:ext cx="3871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Minor Project Presentation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5124391" y="4420166"/>
            <a:ext cx="36966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5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DISCOVER . </a:t>
            </a:r>
            <a:r>
              <a:rPr b="1" i="0" lang="en" sz="1500" u="none" cap="none" strike="noStrike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</a:t>
            </a:r>
            <a:r>
              <a:rPr b="1" i="0" lang="en" sz="1500" u="none" cap="none" strike="noStrike">
                <a:solidFill>
                  <a:srgbClr val="59595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. EMPOWER</a:t>
            </a:r>
            <a:endParaRPr b="1" i="0" sz="9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257559" y="3567027"/>
            <a:ext cx="38712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 Name: Chirag, Rishav Kumar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UID: 22MCC20068, 22MCC20039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Section/Group: 22MCD-1 (A)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8"/>
          <p:cNvSpPr txBox="1"/>
          <p:nvPr/>
        </p:nvSpPr>
        <p:spPr>
          <a:xfrm>
            <a:off x="5124391" y="3567027"/>
            <a:ext cx="38712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Supervisor Name:  Ms. Amandeep Kaur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Designation:	Assistant Professor</a:t>
            </a:r>
            <a:endParaRPr b="1" sz="120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120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/>
          <p:nvPr/>
        </p:nvSpPr>
        <p:spPr>
          <a:xfrm>
            <a:off x="0" y="0"/>
            <a:ext cx="9144000" cy="3515100"/>
          </a:xfrm>
          <a:prstGeom prst="rect">
            <a:avLst/>
          </a:prstGeom>
          <a:solidFill>
            <a:srgbClr val="385623">
              <a:alpha val="600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/>
          </a:p>
        </p:txBody>
      </p:sp>
      <p:cxnSp>
        <p:nvCxnSpPr>
          <p:cNvPr id="237" name="Google Shape;237;p37"/>
          <p:cNvCxnSpPr/>
          <p:nvPr/>
        </p:nvCxnSpPr>
        <p:spPr>
          <a:xfrm>
            <a:off x="7010400" y="0"/>
            <a:ext cx="1371600" cy="1371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8" name="Google Shape;238;p37"/>
          <p:cNvCxnSpPr/>
          <p:nvPr/>
        </p:nvCxnSpPr>
        <p:spPr>
          <a:xfrm>
            <a:off x="7626846" y="0"/>
            <a:ext cx="498000" cy="498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9" name="Google Shape;239;p37"/>
          <p:cNvCxnSpPr/>
          <p:nvPr/>
        </p:nvCxnSpPr>
        <p:spPr>
          <a:xfrm>
            <a:off x="550070" y="4720948"/>
            <a:ext cx="418800" cy="4188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40" name="Google Shape;240;p37"/>
          <p:cNvCxnSpPr/>
          <p:nvPr/>
        </p:nvCxnSpPr>
        <p:spPr>
          <a:xfrm>
            <a:off x="292894" y="3847267"/>
            <a:ext cx="1296300" cy="1296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1" name="Google Shape;241;p37"/>
          <p:cNvSpPr txBox="1"/>
          <p:nvPr/>
        </p:nvSpPr>
        <p:spPr>
          <a:xfrm>
            <a:off x="1114427" y="1686810"/>
            <a:ext cx="8043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b="0" i="0" lang="en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1100"/>
          </a:p>
        </p:txBody>
      </p:sp>
      <p:sp>
        <p:nvSpPr>
          <p:cNvPr id="242" name="Google Shape;242;p37"/>
          <p:cNvSpPr/>
          <p:nvPr/>
        </p:nvSpPr>
        <p:spPr>
          <a:xfrm>
            <a:off x="1981199" y="910709"/>
            <a:ext cx="1822847" cy="2419350"/>
          </a:xfrm>
          <a:custGeom>
            <a:rect b="b" l="l" r="r" t="t"/>
            <a:pathLst>
              <a:path extrusionOk="0" h="3225800" w="2430463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7"/>
          <p:cNvSpPr/>
          <p:nvPr/>
        </p:nvSpPr>
        <p:spPr>
          <a:xfrm>
            <a:off x="2174081" y="910709"/>
            <a:ext cx="1822847" cy="2419350"/>
          </a:xfrm>
          <a:custGeom>
            <a:rect b="b" l="l" r="r" t="t"/>
            <a:pathLst>
              <a:path extrusionOk="0" h="3225800" w="2430463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Technology Used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Scope/Relevance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Comparative Analysis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Conclusion &amp; Future Aspects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Bibliography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9"/>
          <p:cNvSpPr txBox="1"/>
          <p:nvPr/>
        </p:nvSpPr>
        <p:spPr>
          <a:xfrm>
            <a:off x="718875" y="215650"/>
            <a:ext cx="54633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Presentation Outline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/>
        </p:nvSpPr>
        <p:spPr>
          <a:xfrm>
            <a:off x="1048850" y="2903375"/>
            <a:ext cx="26697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Char char="●"/>
            </a:pP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Food Wastage Concerns</a:t>
            </a:r>
            <a:endParaRPr i="1"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Char char="●"/>
            </a:pP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Environmental Sustainability</a:t>
            </a:r>
            <a:endParaRPr i="1"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Char char="●"/>
            </a:pP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Global Hunger Issues </a:t>
            </a:r>
            <a:endParaRPr i="1"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imes New Roman"/>
              <a:buChar char="●"/>
            </a:pP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Inefficiencies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</a:t>
            </a:r>
            <a:r>
              <a:rPr i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Systems</a:t>
            </a:r>
            <a:endParaRPr i="1"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3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166" name="Google Shape;166;p30"/>
          <p:cNvSpPr txBox="1"/>
          <p:nvPr/>
        </p:nvSpPr>
        <p:spPr>
          <a:xfrm>
            <a:off x="877200" y="42925"/>
            <a:ext cx="62931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30"/>
          <p:cNvSpPr txBox="1"/>
          <p:nvPr/>
        </p:nvSpPr>
        <p:spPr>
          <a:xfrm>
            <a:off x="2412300" y="3670950"/>
            <a:ext cx="41478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“Hunger is more than missing a meal”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6175" y="1816425"/>
            <a:ext cx="2026176" cy="2026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0"/>
          <p:cNvSpPr txBox="1"/>
          <p:nvPr/>
        </p:nvSpPr>
        <p:spPr>
          <a:xfrm>
            <a:off x="5911650" y="3842600"/>
            <a:ext cx="109800" cy="1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 sz="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30"/>
          <p:cNvSpPr txBox="1"/>
          <p:nvPr/>
        </p:nvSpPr>
        <p:spPr>
          <a:xfrm>
            <a:off x="958275" y="1635225"/>
            <a:ext cx="26697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it is ?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30"/>
          <p:cNvSpPr txBox="1"/>
          <p:nvPr/>
        </p:nvSpPr>
        <p:spPr>
          <a:xfrm>
            <a:off x="1048850" y="2073700"/>
            <a:ext cx="32904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"KANN" is a web application designed to address the pressing global issue of food wastage  and Hunger by connecting restaurants/NGO and individuals in need. The need for KANN arises from the following factors: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Node				  MongoDB			Docker(Containerization)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31"/>
          <p:cNvSpPr txBox="1"/>
          <p:nvPr/>
        </p:nvSpPr>
        <p:spPr>
          <a:xfrm>
            <a:off x="815225" y="4084125"/>
            <a:ext cx="48246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 sz="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6825" y="1594775"/>
            <a:ext cx="1211494" cy="1002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3300" y="1594777"/>
            <a:ext cx="1892449" cy="86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8400" y="1594780"/>
            <a:ext cx="1638201" cy="1002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4425" y="3589463"/>
            <a:ext cx="1962676" cy="4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21101" y="3142501"/>
            <a:ext cx="1840424" cy="94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03250" y="3112300"/>
            <a:ext cx="1002025" cy="100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 txBox="1"/>
          <p:nvPr/>
        </p:nvSpPr>
        <p:spPr>
          <a:xfrm>
            <a:off x="934425" y="4114325"/>
            <a:ext cx="7275300" cy="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marR="1397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rgbClr val="202124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					   Github			     Github Actions</a:t>
            </a:r>
            <a:endParaRPr sz="21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1"/>
          <p:cNvSpPr txBox="1"/>
          <p:nvPr/>
        </p:nvSpPr>
        <p:spPr>
          <a:xfrm>
            <a:off x="1096525" y="2813925"/>
            <a:ext cx="2481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 sz="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31"/>
          <p:cNvSpPr txBox="1"/>
          <p:nvPr/>
        </p:nvSpPr>
        <p:spPr>
          <a:xfrm>
            <a:off x="3337275" y="2850700"/>
            <a:ext cx="1659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 sz="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31"/>
          <p:cNvSpPr txBox="1"/>
          <p:nvPr/>
        </p:nvSpPr>
        <p:spPr>
          <a:xfrm>
            <a:off x="5606225" y="2813925"/>
            <a:ext cx="2481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 sz="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1"/>
          <p:cNvSpPr txBox="1"/>
          <p:nvPr/>
        </p:nvSpPr>
        <p:spPr>
          <a:xfrm>
            <a:off x="3303375" y="4243625"/>
            <a:ext cx="199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 sz="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31"/>
          <p:cNvSpPr txBox="1"/>
          <p:nvPr/>
        </p:nvSpPr>
        <p:spPr>
          <a:xfrm>
            <a:off x="5829975" y="4243625"/>
            <a:ext cx="30000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 sz="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31"/>
          <p:cNvSpPr txBox="1"/>
          <p:nvPr/>
        </p:nvSpPr>
        <p:spPr>
          <a:xfrm>
            <a:off x="782950" y="155625"/>
            <a:ext cx="45585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Technology Used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3050" lvl="0" marL="457200" rtl="0" algn="l">
              <a:spcBef>
                <a:spcPts val="800"/>
              </a:spcBef>
              <a:spcAft>
                <a:spcPts val="0"/>
              </a:spcAft>
              <a:buSzPts val="700"/>
              <a:buFont typeface="Times New Roman"/>
              <a:buChar char="●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Addressing Global Food Wastage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Font typeface="Times New Roman"/>
              <a:buChar char="●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Providing Platform for Social Workers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Font typeface="Times New Roman"/>
              <a:buChar char="●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Supporting Food Recovery Initiatives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Font typeface="Times New Roman"/>
              <a:buChar char="●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Connecting Hearts, Not Just Businesses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32"/>
          <p:cNvSpPr txBox="1"/>
          <p:nvPr/>
        </p:nvSpPr>
        <p:spPr>
          <a:xfrm>
            <a:off x="877200" y="42925"/>
            <a:ext cx="62931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1079" y="1790425"/>
            <a:ext cx="3057470" cy="14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8050" y="3654725"/>
            <a:ext cx="3975375" cy="65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2"/>
          <p:cNvSpPr txBox="1"/>
          <p:nvPr/>
        </p:nvSpPr>
        <p:spPr>
          <a:xfrm>
            <a:off x="877200" y="1834000"/>
            <a:ext cx="34614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objectives extend beyond mere functionality; they are the heartbeat of a revolutionary endeavor.Through KANN, we engineer solutions to address pressing global challenges, with a focus on: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spcBef>
                <a:spcPts val="800"/>
              </a:spcBef>
              <a:spcAft>
                <a:spcPts val="0"/>
              </a:spcAft>
              <a:buSzPts val="8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Corporate Social Responsibility (CSR)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Environmental Conservation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Efficiency in Food Distribution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Cost-Effective Social Impact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Adaptability and Scalability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877200" y="42925"/>
            <a:ext cx="62931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Scope/Relevance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33"/>
          <p:cNvSpPr txBox="1"/>
          <p:nvPr/>
        </p:nvSpPr>
        <p:spPr>
          <a:xfrm>
            <a:off x="877200" y="1784925"/>
            <a:ext cx="34614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KANN's scope and relevance extend across various domains, embodying a transformative impact on societal and environmental fronts. Its broad scope encompasses: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7" name="Google Shape;2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8325" y="1784925"/>
            <a:ext cx="3261125" cy="21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  <p:sp>
        <p:nvSpPr>
          <p:cNvPr id="213" name="Google Shape;213;p34"/>
          <p:cNvSpPr txBox="1"/>
          <p:nvPr/>
        </p:nvSpPr>
        <p:spPr>
          <a:xfrm>
            <a:off x="877200" y="42925"/>
            <a:ext cx="55971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Comparative Analysis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34"/>
          <p:cNvSpPr txBox="1"/>
          <p:nvPr/>
        </p:nvSpPr>
        <p:spPr>
          <a:xfrm>
            <a:off x="837050" y="1500900"/>
            <a:ext cx="4271700" cy="28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the pursuit of excellence and informed decision-making, a comparative analysis stands as a beacon, guiding us through the labyrinth of choices. This critical evaluation method serves as a compass, allowing us to dissect and compare various alternatives, solutions, or systems against a set of predefined criteria. </a:t>
            </a:r>
            <a:endParaRPr sz="12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Ease of  Transition of Business: </a:t>
            </a:r>
            <a:r>
              <a:rPr lang="en" sz="1200">
                <a:solidFill>
                  <a:srgbClr val="34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Facilitates a smooth transition for businesses from food wastage to food donation.</a:t>
            </a:r>
            <a:endParaRPr sz="12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34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 for Charities: Provides a cost-effective solution for businesses to contribute to social causes.</a:t>
            </a:r>
            <a:endParaRPr sz="1200">
              <a:solidFill>
                <a:srgbClr val="34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Times New Roman"/>
              <a:buChar char="●"/>
            </a:pPr>
            <a:r>
              <a:rPr lang="en" sz="12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Scalability</a:t>
            </a:r>
            <a:r>
              <a:rPr lang="en" sz="12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" sz="1200">
                <a:solidFill>
                  <a:srgbClr val="34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handle increased demand for food donation services</a:t>
            </a:r>
            <a:endParaRPr sz="1200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5" name="Google Shape;2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700" y="1885750"/>
            <a:ext cx="1983424" cy="198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4"/>
          <p:cNvSpPr txBox="1"/>
          <p:nvPr/>
        </p:nvSpPr>
        <p:spPr>
          <a:xfrm>
            <a:off x="5897800" y="4098625"/>
            <a:ext cx="22224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Kann Platform Logo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Improving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Platform functionality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Address wider  TAM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Inventory Management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Volunteer Management System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New Program Initiatives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2" name="Google Shape;222;p35"/>
          <p:cNvSpPr txBox="1"/>
          <p:nvPr/>
        </p:nvSpPr>
        <p:spPr>
          <a:xfrm>
            <a:off x="877200" y="42925"/>
            <a:ext cx="62931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And Future Aspects 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3" name="Google Shape;22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075" y="1887900"/>
            <a:ext cx="3045549" cy="194914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5"/>
          <p:cNvSpPr txBox="1"/>
          <p:nvPr/>
        </p:nvSpPr>
        <p:spPr>
          <a:xfrm>
            <a:off x="839075" y="1687675"/>
            <a:ext cx="33945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number of things that should be implemented in future to 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achieve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goal of our project: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5" name="Google Shape;225;p35"/>
          <p:cNvSpPr txBox="1"/>
          <p:nvPr/>
        </p:nvSpPr>
        <p:spPr>
          <a:xfrm>
            <a:off x="6468325" y="3799700"/>
            <a:ext cx="16746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*[6] Unsplash</a:t>
            </a:r>
            <a:endParaRPr sz="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*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[1] : Google Images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https://images.google.com/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[2] :UNEP Food Waste Index Report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https://www.unep.org/resources/report/unep-food-waste-index-report-2021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[3]: Food Waste in India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https://www.chintan-india.org/sites/default/files/2019-09/Food%20waste%20in%20India.pdf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[4] Global Hunger Index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https://www.globalhungerindex.org/india.html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[5] Unsplash. (n.d.). Beautiful free Images &amp; Pictures | Unsplash. Unsplash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https://unsplash.com/ [6] UNEP Food Waste Index Report 2021.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36"/>
          <p:cNvSpPr txBox="1"/>
          <p:nvPr/>
        </p:nvSpPr>
        <p:spPr>
          <a:xfrm>
            <a:off x="748500" y="81050"/>
            <a:ext cx="57210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Bibliography</a:t>
            </a:r>
            <a:endParaRPr sz="4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eme1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